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lapértelmezett szakasz" id="{3EFA0C43-3345-4FFD-9D42-B6F264DE7E63}">
          <p14:sldIdLst>
            <p14:sldId id="257"/>
            <p14:sldId id="258"/>
            <p14:sldId id="259"/>
            <p14:sldId id="260"/>
            <p14:sldId id="261"/>
          </p14:sldIdLst>
        </p14:section>
        <p14:section name="Névtelen szakasz" id="{3C311C4F-1CB0-47A0-B0B4-F1E31094F40F}">
          <p14:sldIdLst>
            <p14:sldId id="262"/>
            <p14:sldId id="263"/>
            <p14:sldId id="264"/>
            <p14:sldId id="265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szter" initials="E" lastIdx="1" clrIdx="0">
    <p:extLst>
      <p:ext uri="{19B8F6BF-5375-455C-9EA6-DF929625EA0E}">
        <p15:presenceInfo xmlns:p15="http://schemas.microsoft.com/office/powerpoint/2012/main" userId="Eszt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66CCFF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Kattintson ide az alcím mintájának szerkesztéséhez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73BD-811D-4F5F-AFBE-93E00485EFF0}" type="datetimeFigureOut">
              <a:rPr lang="hu-HU" smtClean="0"/>
              <a:t>2023. 02. 20.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6185-767E-4175-AA28-1871452D6B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9370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73BD-811D-4F5F-AFBE-93E00485EFF0}" type="datetimeFigureOut">
              <a:rPr lang="hu-HU" smtClean="0"/>
              <a:t>2023. 02. 20.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6185-767E-4175-AA28-1871452D6B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4757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73BD-811D-4F5F-AFBE-93E00485EFF0}" type="datetimeFigureOut">
              <a:rPr lang="hu-HU" smtClean="0"/>
              <a:t>2023. 02. 20.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6185-767E-4175-AA28-1871452D6B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22055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73BD-811D-4F5F-AFBE-93E00485EFF0}" type="datetimeFigureOut">
              <a:rPr lang="hu-HU" smtClean="0"/>
              <a:t>2023. 02. 20.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6185-767E-4175-AA28-1871452D6B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8605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73BD-811D-4F5F-AFBE-93E00485EFF0}" type="datetimeFigureOut">
              <a:rPr lang="hu-HU" smtClean="0"/>
              <a:t>2023. 02. 20.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6185-767E-4175-AA28-1871452D6B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9593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73BD-811D-4F5F-AFBE-93E00485EFF0}" type="datetimeFigureOut">
              <a:rPr lang="hu-HU" smtClean="0"/>
              <a:t>2023. 02. 20.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6185-767E-4175-AA28-1871452D6B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0212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73BD-811D-4F5F-AFBE-93E00485EFF0}" type="datetimeFigureOut">
              <a:rPr lang="hu-HU" smtClean="0"/>
              <a:t>2023. 02. 20.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6185-767E-4175-AA28-1871452D6B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4772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73BD-811D-4F5F-AFBE-93E00485EFF0}" type="datetimeFigureOut">
              <a:rPr lang="hu-HU" smtClean="0"/>
              <a:t>2023. 02. 20.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6185-767E-4175-AA28-1871452D6B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2485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73BD-811D-4F5F-AFBE-93E00485EFF0}" type="datetimeFigureOut">
              <a:rPr lang="hu-HU" smtClean="0"/>
              <a:t>2023. 02. 20.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6185-767E-4175-AA28-1871452D6B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7164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73BD-811D-4F5F-AFBE-93E00485EFF0}" type="datetimeFigureOut">
              <a:rPr lang="hu-HU" smtClean="0"/>
              <a:t>2023. 02. 20.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6185-767E-4175-AA28-1871452D6B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08355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D73BD-811D-4F5F-AFBE-93E00485EFF0}" type="datetimeFigureOut">
              <a:rPr lang="hu-HU" smtClean="0"/>
              <a:t>2023. 02. 20.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D6185-767E-4175-AA28-1871452D6B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849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D73BD-811D-4F5F-AFBE-93E00485EFF0}" type="datetimeFigureOut">
              <a:rPr lang="hu-HU" smtClean="0"/>
              <a:t>2023. 02. 20.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D6185-767E-4175-AA28-1871452D6BE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1485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6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338945" y="457200"/>
            <a:ext cx="5832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ll MT" panose="02020503060305020303" pitchFamily="18" charset="0"/>
              </a:rPr>
              <a:t>Petőfi Sándor: Diákévei</a:t>
            </a:r>
            <a:endParaRPr lang="hu-H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ll MT" panose="02020503060305020303" pitchFamily="18" charset="0"/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547254" y="1858092"/>
            <a:ext cx="1141614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Gyermekéveit életének hatodik </a:t>
            </a:r>
            <a:r>
              <a:rPr lang="hu-H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esztendejéig</a:t>
            </a:r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Félegyházán töltötte, két és fél évig Kecskeméten tanult.</a:t>
            </a:r>
          </a:p>
          <a:p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1831 őszén édesanyja elvitte a </a:t>
            </a:r>
            <a:r>
              <a:rPr lang="hu-H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tolnamegyei</a:t>
            </a:r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Szentlőrincre</a:t>
            </a:r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</a:t>
            </a:r>
          </a:p>
          <a:p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Az itteni ágostai hitvallású evangélikus algimnáziumban iskolázott 1833 </a:t>
            </a:r>
            <a:r>
              <a:rPr lang="hu-HU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nyaráig</a:t>
            </a:r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.</a:t>
            </a:r>
          </a:p>
          <a:p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Az 1833-1834. iskolai évre az evangélikusok pesti gimnáziumba vitték, </a:t>
            </a:r>
          </a:p>
          <a:p>
            <a:r>
              <a:rPr lang="hu-H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 következő évet szintén Pesten töltötte, a piaristák gimnáziumában</a:t>
            </a:r>
            <a:r>
              <a:rPr lang="hu-HU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hu-H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38169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68000">
              <a:schemeClr val="accent2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757646" y="731520"/>
            <a:ext cx="104764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Szülővárosában, Kecskeméten, Szabadszálláson, Sárszentlőrincen, Pesten az evangélikus majd a piarista gimnáziumban, </a:t>
            </a:r>
            <a:endParaRPr lang="hu-H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anose="04020605060303030202" pitchFamily="82" charset="0"/>
            </a:endParaRPr>
          </a:p>
          <a:p>
            <a:r>
              <a:rPr lang="hu-H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		Aszódon</a:t>
            </a:r>
            <a:r>
              <a:rPr lang="hu-H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, Selmecbányán, </a:t>
            </a:r>
            <a:endParaRPr lang="hu-HU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rint MT Shadow" panose="04020605060303030202" pitchFamily="82" charset="0"/>
            </a:endParaRPr>
          </a:p>
          <a:p>
            <a:r>
              <a:rPr lang="hu-H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				Pápán </a:t>
            </a:r>
            <a:r>
              <a:rPr lang="hu-HU" sz="4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stb</a:t>
            </a:r>
            <a:r>
              <a:rPr lang="hu-HU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rint MT Shadow" panose="04020605060303030202" pitchFamily="82" charset="0"/>
              </a:rPr>
              <a:t>…</a:t>
            </a: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6872" y="2809012"/>
            <a:ext cx="2497186" cy="3853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971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2252749" y="807917"/>
            <a:ext cx="8229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Szerencsés irányt adott fejlődésének aszódi iskolázása.</a:t>
            </a:r>
          </a:p>
          <a:p>
            <a:r>
              <a:rPr lang="hu-H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1835 őszétől kezdve három iskolai évet töltött Aszódon,</a:t>
            </a:r>
          </a:p>
          <a:p>
            <a:r>
              <a:rPr lang="hu-H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itt </a:t>
            </a:r>
            <a:r>
              <a:rPr lang="hu-HU" sz="2800" dirty="0" err="1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Koren</a:t>
            </a:r>
            <a:r>
              <a:rPr lang="hu-H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István tanár keze alatt jeles tehetségű, szorgalmas tanulónak bizonyult.</a:t>
            </a:r>
          </a:p>
          <a:p>
            <a:r>
              <a:rPr lang="hu-H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 tizenötödik évében járó ifjú versben oldotta meg </a:t>
            </a:r>
            <a:r>
              <a:rPr lang="hu-H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feladatát, </a:t>
            </a:r>
            <a:r>
              <a:rPr lang="hu-HU" sz="2800" dirty="0" smtClean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 három évi aszódi iskolázása után a legszebb reményekkel távozott szülei lakóhelyére, Szabadszállásra.</a:t>
            </a:r>
            <a:endParaRPr lang="hu-HU" sz="2800" dirty="0">
              <a:solidFill>
                <a:schemeClr val="tx1">
                  <a:lumMod val="65000"/>
                  <a:lumOff val="3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29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4000">
              <a:schemeClr val="tx2">
                <a:lumMod val="60000"/>
                <a:lumOff val="40000"/>
              </a:schemeClr>
            </a:gs>
            <a:gs pos="68000">
              <a:srgbClr val="FFFF66"/>
            </a:gs>
            <a:gs pos="100000">
              <a:schemeClr val="accent5">
                <a:lumMod val="60000"/>
                <a:lumOff val="4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905594" y="711413"/>
            <a:ext cx="8534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hu-HU" sz="36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Petőfi Sándor 1838 őszén beiratkozott a selmecbányai evangélikus líceumba; az elsőéves rétorok közé vették fel.        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hu-HU" sz="36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Tanulmányaiban csakhamar hanyatlani kezdett.</a:t>
            </a: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hu-HU" sz="36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Aszódról kitűnő osztályzatú bizonyítványt vitt magával, új iskolájában hanyag tanulónak </a:t>
            </a:r>
            <a:r>
              <a:rPr lang="hu-HU" sz="3600" dirty="0" err="1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mutakozott</a:t>
            </a:r>
            <a:r>
              <a:rPr lang="hu-HU" sz="3600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.</a:t>
            </a:r>
            <a:endParaRPr lang="hu-HU" sz="36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anose="020F0704030504030204" pitchFamily="34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8627226" y="3408218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51315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366983" y="991062"/>
            <a:ext cx="967047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hu-HU" sz="3600" dirty="0" smtClean="0">
                <a:latin typeface="Arial Black" panose="020B0A04020102020204" pitchFamily="34" charset="0"/>
              </a:rPr>
              <a:t> </a:t>
            </a:r>
            <a:r>
              <a:rPr lang="hu-H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A költő a magyar önképzőkörben lelkesen szavalt, bírált, verseket írt, részt vett az irodalmi vitatkozásokon;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hu-H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</a:t>
            </a:r>
            <a:r>
              <a:rPr lang="hu-H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sokat olvasott, főképp Gvadányi József, Csokonai Vitéz Mihály és Vörösmarty Mihály munkáiból;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hu-H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 a színészet iránt is fellobbant érdeklődése.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hu-H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17902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1084217" y="875211"/>
            <a:ext cx="9771017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Courier New" panose="02070309020205020404" pitchFamily="49" charset="0"/>
              <a:buChar char="o"/>
            </a:pPr>
            <a:r>
              <a:rPr lang="hu-HU" sz="3200" dirty="0" smtClean="0">
                <a:latin typeface="Bodoni MT" panose="02070603080606020203" pitchFamily="18" charset="0"/>
              </a:rPr>
              <a:t> </a:t>
            </a:r>
            <a:r>
              <a:rPr lang="hu-H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Tanulópályája rosszul végződött.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hu-H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 Panszláv tanára az 1839 február elején tartott félévi vizsgálatok alkalmával a magyar történelemből megbuktatta, a többi tárgyból is gyönge eredménnyel vizsgázott.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hu-H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Atyja most már sorsára bízta, megtagadott tőle minden támogatást.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hu-H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 Megkezdődött a vándor élete.</a:t>
            </a:r>
          </a:p>
          <a:p>
            <a:pPr marL="457200" indent="-457200">
              <a:buFont typeface="Courier New" panose="02070309020205020404" pitchFamily="49" charset="0"/>
              <a:buChar char="o"/>
            </a:pPr>
            <a:r>
              <a:rPr lang="hu-H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Az iskolából kimaradt, csikorgó téli időben elindult </a:t>
            </a:r>
            <a:r>
              <a:rPr lang="hu-H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" panose="02070603080606020203" pitchFamily="18" charset="0"/>
              </a:rPr>
              <a:t> Pest felé.</a:t>
            </a:r>
            <a:endParaRPr lang="hu-H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" panose="02070603080606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082503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zövegdoboz 2"/>
          <p:cNvSpPr txBox="1"/>
          <p:nvPr/>
        </p:nvSpPr>
        <p:spPr>
          <a:xfrm>
            <a:off x="1580607" y="984068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1839-ben beállt katonának.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Egy idő után Pápára ment, beiratkozott a református főiskolába, de szegénysége és nyugtalan természete csakhamar tovább hajtotta.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Lerongyolodva</a:t>
            </a:r>
            <a:r>
              <a:rPr lang="hu-H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cs typeface="Arial" panose="020B0604020202020204" pitchFamily="34" charset="0"/>
              </a:rPr>
              <a:t> érkezett Pozsonyba; itt barátai, egykori aszódi és selmecbányai osztálytársai, némiképp fölsegítették.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hu-H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Ozorán beállt színlapkihordónak egy züllött színésztársaságba.</a:t>
            </a:r>
          </a:p>
        </p:txBody>
      </p:sp>
    </p:spTree>
    <p:extLst>
      <p:ext uri="{BB962C8B-B14F-4D97-AF65-F5344CB8AC3E}">
        <p14:creationId xmlns:p14="http://schemas.microsoft.com/office/powerpoint/2010/main" val="9278592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40">
          <a:fgClr>
            <a:schemeClr val="accent5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136468" y="914401"/>
            <a:ext cx="1016290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A társaság szétoszlása után városról-városra gyalogolt, 1841 októberében ismét Pápára jutott, felvették a református főiskola logikai osztályába.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Tarczy</a:t>
            </a:r>
            <a:r>
              <a:rPr lang="hu-H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Lajos beajánlotta házi tanítónak egy ügyvédhez, tanításáért </a:t>
            </a:r>
            <a:r>
              <a:rPr lang="hu-H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ellátást, </a:t>
            </a:r>
            <a:r>
              <a:rPr lang="hu-H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s pár forint havi fizetést kapott.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hu-H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Az iskolai évet eredményesen végezte; barátaival, Jókai Mórral és Orlay </a:t>
            </a:r>
            <a:r>
              <a:rPr lang="hu-HU" sz="32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Petrich</a:t>
            </a:r>
            <a:r>
              <a:rPr lang="hu-HU" sz="32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anose="02040502050405020303" pitchFamily="18" charset="0"/>
              </a:rPr>
              <a:t> Somával, versengve szerepelt az ifjúsági képzőtársaságban; mint versíró és mint szavaló egyformán kitűnt.</a:t>
            </a:r>
          </a:p>
        </p:txBody>
      </p:sp>
    </p:spTree>
    <p:extLst>
      <p:ext uri="{BB962C8B-B14F-4D97-AF65-F5344CB8AC3E}">
        <p14:creationId xmlns:p14="http://schemas.microsoft.com/office/powerpoint/2010/main" val="18631839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4000">
              <a:srgbClr val="00B050"/>
            </a:gs>
            <a:gs pos="68000">
              <a:srgbClr val="66CCFF"/>
            </a:gs>
            <a:gs pos="100000">
              <a:schemeClr val="accent5">
                <a:lumMod val="60000"/>
                <a:lumOff val="4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1528354" y="836023"/>
            <a:ext cx="930075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" panose="020B0502040204020203" pitchFamily="34" charset="0"/>
              </a:rPr>
              <a:t>Itt érte az az öröm, hogy A borozó című költeménye </a:t>
            </a:r>
            <a:r>
              <a:rPr lang="hu-H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" panose="020B0502040204020203" pitchFamily="34" charset="0"/>
              </a:rPr>
              <a:t>1842. </a:t>
            </a:r>
            <a:r>
              <a:rPr lang="hu-H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" panose="020B0502040204020203" pitchFamily="34" charset="0"/>
              </a:rPr>
              <a:t>május 22-én megjelent az Athenaeumban, a főiskolai képzőtársaság irodalmi pályázatán pedig jutalmat és dicséretet nyert verseivel.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u-H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 Light" panose="020B0502040204020203" pitchFamily="34" charset="0"/>
              </a:rPr>
              <a:t>A nyári szünidő után 1842 őszén, megint visszatért Pápára, de most már nem folytathatta tanulmányait, mert nem akadt semmiféle mellékkeresete; szülei pedig nagy szegénységben éltek.</a:t>
            </a:r>
          </a:p>
        </p:txBody>
      </p:sp>
    </p:spTree>
    <p:extLst>
      <p:ext uri="{BB962C8B-B14F-4D97-AF65-F5344CB8AC3E}">
        <p14:creationId xmlns:p14="http://schemas.microsoft.com/office/powerpoint/2010/main" val="27058398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B050"/>
            </a:gs>
            <a:gs pos="68000">
              <a:schemeClr val="accent2">
                <a:lumMod val="40000"/>
                <a:lumOff val="60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zövegdoboz 1"/>
          <p:cNvSpPr txBox="1"/>
          <p:nvPr/>
        </p:nvSpPr>
        <p:spPr>
          <a:xfrm>
            <a:off x="3106057" y="638629"/>
            <a:ext cx="55589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400" dirty="0" smtClean="0"/>
              <a:t>        </a:t>
            </a:r>
            <a:r>
              <a:rPr lang="hu-HU" sz="4400" dirty="0" smtClean="0">
                <a:latin typeface="Comic Sans MS" panose="030F0702030302020204" pitchFamily="66" charset="0"/>
              </a:rPr>
              <a:t>Összefoglalás</a:t>
            </a:r>
            <a:endParaRPr lang="hu-HU" sz="4400" dirty="0">
              <a:latin typeface="Comic Sans MS" panose="030F0702030302020204" pitchFamily="66" charset="0"/>
            </a:endParaRPr>
          </a:p>
        </p:txBody>
      </p:sp>
      <p:sp>
        <p:nvSpPr>
          <p:cNvPr id="3" name="Szövegdoboz 2"/>
          <p:cNvSpPr txBox="1"/>
          <p:nvPr/>
        </p:nvSpPr>
        <p:spPr>
          <a:xfrm>
            <a:off x="953590" y="1528354"/>
            <a:ext cx="1023692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hnschrift" panose="020B0502040204020203" pitchFamily="34" charset="0"/>
              </a:rPr>
              <a:t>Petőfi az ország számos városában járt iskolába; összesen 9 iskolában tanult, ez azzal az előnnyel járt, hogy már fiatalon igen gazdag élettapasztalatokkal rendelkezett.</a:t>
            </a:r>
            <a:endParaRPr lang="hu-H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hnschrift" panose="020B0502040204020203" pitchFamily="34" charset="0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0861" y="4081689"/>
            <a:ext cx="238125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83186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399</TotalTime>
  <Words>468</Words>
  <Application>Microsoft Office PowerPoint</Application>
  <PresentationFormat>Szélesvásznú</PresentationFormat>
  <Paragraphs>35</Paragraphs>
  <Slides>10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25" baseType="lpstr">
      <vt:lpstr>Arial</vt:lpstr>
      <vt:lpstr>Arial Black</vt:lpstr>
      <vt:lpstr>Arial Rounded MT Bold</vt:lpstr>
      <vt:lpstr>Bahnschrift</vt:lpstr>
      <vt:lpstr>Bahnschrift Light</vt:lpstr>
      <vt:lpstr>Bell MT</vt:lpstr>
      <vt:lpstr>Bodoni MT</vt:lpstr>
      <vt:lpstr>Calibri</vt:lpstr>
      <vt:lpstr>Calibri Light</vt:lpstr>
      <vt:lpstr>Comic Sans MS</vt:lpstr>
      <vt:lpstr>Courier New</vt:lpstr>
      <vt:lpstr>Georgia</vt:lpstr>
      <vt:lpstr>Imprint MT Shadow</vt:lpstr>
      <vt:lpstr>Wingdings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creator>Eszter</dc:creator>
  <cp:lastModifiedBy>Eszter</cp:lastModifiedBy>
  <cp:revision>21</cp:revision>
  <dcterms:created xsi:type="dcterms:W3CDTF">2023-02-19T13:48:34Z</dcterms:created>
  <dcterms:modified xsi:type="dcterms:W3CDTF">2023-02-20T18:15:54Z</dcterms:modified>
</cp:coreProperties>
</file>